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3"/>
  </p:notesMasterIdLst>
  <p:handoutMasterIdLst>
    <p:handoutMasterId r:id="rId154"/>
  </p:handoutMasterIdLst>
  <p:sldIdLst>
    <p:sldId id="529" r:id="rId2"/>
    <p:sldId id="481" r:id="rId3"/>
    <p:sldId id="278" r:id="rId4"/>
    <p:sldId id="490" r:id="rId5"/>
    <p:sldId id="411" r:id="rId6"/>
    <p:sldId id="523" r:id="rId7"/>
    <p:sldId id="413" r:id="rId8"/>
    <p:sldId id="414" r:id="rId9"/>
    <p:sldId id="415" r:id="rId10"/>
    <p:sldId id="426" r:id="rId11"/>
    <p:sldId id="428" r:id="rId12"/>
    <p:sldId id="410" r:id="rId13"/>
    <p:sldId id="412" r:id="rId14"/>
    <p:sldId id="435" r:id="rId15"/>
    <p:sldId id="434" r:id="rId16"/>
    <p:sldId id="437" r:id="rId17"/>
    <p:sldId id="439" r:id="rId18"/>
    <p:sldId id="453" r:id="rId19"/>
    <p:sldId id="440" r:id="rId20"/>
    <p:sldId id="430" r:id="rId21"/>
    <p:sldId id="524" r:id="rId22"/>
    <p:sldId id="521" r:id="rId23"/>
    <p:sldId id="527" r:id="rId24"/>
    <p:sldId id="444" r:id="rId25"/>
    <p:sldId id="531" r:id="rId26"/>
    <p:sldId id="541" r:id="rId27"/>
    <p:sldId id="491" r:id="rId28"/>
    <p:sldId id="492" r:id="rId29"/>
    <p:sldId id="493" r:id="rId30"/>
    <p:sldId id="494" r:id="rId31"/>
    <p:sldId id="495" r:id="rId32"/>
    <p:sldId id="431" r:id="rId33"/>
    <p:sldId id="455" r:id="rId34"/>
    <p:sldId id="448" r:id="rId35"/>
    <p:sldId id="447" r:id="rId36"/>
    <p:sldId id="456" r:id="rId37"/>
    <p:sldId id="449" r:id="rId38"/>
    <p:sldId id="522" r:id="rId39"/>
    <p:sldId id="450" r:id="rId40"/>
    <p:sldId id="432" r:id="rId41"/>
    <p:sldId id="533" r:id="rId42"/>
    <p:sldId id="451" r:id="rId43"/>
    <p:sldId id="433" r:id="rId44"/>
    <p:sldId id="446" r:id="rId45"/>
    <p:sldId id="445" r:id="rId46"/>
    <p:sldId id="544" r:id="rId47"/>
    <p:sldId id="545" r:id="rId48"/>
    <p:sldId id="546" r:id="rId49"/>
    <p:sldId id="548" r:id="rId50"/>
    <p:sldId id="286" r:id="rId51"/>
    <p:sldId id="314" r:id="rId52"/>
    <p:sldId id="316" r:id="rId53"/>
    <p:sldId id="315" r:id="rId54"/>
    <p:sldId id="285" r:id="rId55"/>
    <p:sldId id="287" r:id="rId56"/>
    <p:sldId id="288" r:id="rId57"/>
    <p:sldId id="290" r:id="rId58"/>
    <p:sldId id="292" r:id="rId59"/>
    <p:sldId id="293" r:id="rId60"/>
    <p:sldId id="294" r:id="rId61"/>
    <p:sldId id="295" r:id="rId62"/>
    <p:sldId id="299" r:id="rId63"/>
    <p:sldId id="302" r:id="rId64"/>
    <p:sldId id="303" r:id="rId65"/>
    <p:sldId id="305" r:id="rId66"/>
    <p:sldId id="309" r:id="rId67"/>
    <p:sldId id="310" r:id="rId68"/>
    <p:sldId id="342" r:id="rId69"/>
    <p:sldId id="343" r:id="rId70"/>
    <p:sldId id="345" r:id="rId71"/>
    <p:sldId id="346" r:id="rId72"/>
    <p:sldId id="344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7" r:id="rId81"/>
    <p:sldId id="361" r:id="rId82"/>
    <p:sldId id="362" r:id="rId83"/>
    <p:sldId id="365" r:id="rId84"/>
    <p:sldId id="368" r:id="rId85"/>
    <p:sldId id="371" r:id="rId86"/>
    <p:sldId id="372" r:id="rId87"/>
    <p:sldId id="373" r:id="rId88"/>
    <p:sldId id="374" r:id="rId89"/>
    <p:sldId id="376" r:id="rId90"/>
    <p:sldId id="378" r:id="rId91"/>
    <p:sldId id="379" r:id="rId92"/>
    <p:sldId id="380" r:id="rId93"/>
    <p:sldId id="381" r:id="rId94"/>
    <p:sldId id="382" r:id="rId95"/>
    <p:sldId id="383" r:id="rId96"/>
    <p:sldId id="384" r:id="rId97"/>
    <p:sldId id="385" r:id="rId98"/>
    <p:sldId id="386" r:id="rId99"/>
    <p:sldId id="387" r:id="rId100"/>
    <p:sldId id="388" r:id="rId101"/>
    <p:sldId id="393" r:id="rId102"/>
    <p:sldId id="395" r:id="rId103"/>
    <p:sldId id="396" r:id="rId104"/>
    <p:sldId id="397" r:id="rId105"/>
    <p:sldId id="400" r:id="rId106"/>
    <p:sldId id="403" r:id="rId107"/>
    <p:sldId id="404" r:id="rId108"/>
    <p:sldId id="405" r:id="rId109"/>
    <p:sldId id="406" r:id="rId110"/>
    <p:sldId id="407" r:id="rId111"/>
    <p:sldId id="457" r:id="rId112"/>
    <p:sldId id="458" r:id="rId113"/>
    <p:sldId id="459" r:id="rId114"/>
    <p:sldId id="460" r:id="rId115"/>
    <p:sldId id="461" r:id="rId116"/>
    <p:sldId id="462" r:id="rId117"/>
    <p:sldId id="463" r:id="rId118"/>
    <p:sldId id="464" r:id="rId119"/>
    <p:sldId id="465" r:id="rId120"/>
    <p:sldId id="547" r:id="rId121"/>
    <p:sldId id="542" r:id="rId122"/>
    <p:sldId id="479" r:id="rId123"/>
    <p:sldId id="528" r:id="rId124"/>
    <p:sldId id="498" r:id="rId125"/>
    <p:sldId id="497" r:id="rId126"/>
    <p:sldId id="483" r:id="rId127"/>
    <p:sldId id="540" r:id="rId128"/>
    <p:sldId id="469" r:id="rId129"/>
    <p:sldId id="538" r:id="rId130"/>
    <p:sldId id="539" r:id="rId131"/>
    <p:sldId id="516" r:id="rId132"/>
    <p:sldId id="536" r:id="rId133"/>
    <p:sldId id="499" r:id="rId134"/>
    <p:sldId id="468" r:id="rId135"/>
    <p:sldId id="478" r:id="rId136"/>
    <p:sldId id="466" r:id="rId137"/>
    <p:sldId id="470" r:id="rId138"/>
    <p:sldId id="534" r:id="rId139"/>
    <p:sldId id="537" r:id="rId140"/>
    <p:sldId id="508" r:id="rId141"/>
    <p:sldId id="503" r:id="rId142"/>
    <p:sldId id="504" r:id="rId143"/>
    <p:sldId id="549" r:id="rId144"/>
    <p:sldId id="507" r:id="rId145"/>
    <p:sldId id="510" r:id="rId146"/>
    <p:sldId id="505" r:id="rId147"/>
    <p:sldId id="500" r:id="rId148"/>
    <p:sldId id="502" r:id="rId149"/>
    <p:sldId id="530" r:id="rId150"/>
    <p:sldId id="501" r:id="rId151"/>
    <p:sldId id="506" r:id="rId152"/>
  </p:sldIdLst>
  <p:sldSz cx="10693400" cy="7561263"/>
  <p:notesSz cx="9144000" cy="6858000"/>
  <p:defaultTextStyle>
    <a:defPPr>
      <a:defRPr lang="ru-RU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87A"/>
    <a:srgbClr val="2E67B1"/>
    <a:srgbClr val="878787"/>
    <a:srgbClr val="939598"/>
    <a:srgbClr val="706F6F"/>
    <a:srgbClr val="6E6E70"/>
    <a:srgbClr val="000000"/>
    <a:srgbClr val="9D9C9C"/>
    <a:srgbClr val="DADADA"/>
    <a:srgbClr val="414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0810" autoAdjust="0"/>
  </p:normalViewPr>
  <p:slideViewPr>
    <p:cSldViewPr>
      <p:cViewPr varScale="1">
        <p:scale>
          <a:sx n="84" d="100"/>
          <a:sy n="84" d="100"/>
        </p:scale>
        <p:origin x="1560" y="96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-2358" y="-10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A89E6-2A8D-4501-98BF-FA8DC1CDC325}" type="datetimeFigureOut">
              <a:rPr lang="ru-RU" smtClean="0"/>
              <a:pPr/>
              <a:t>09.11.2018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4227E-66C4-41C8-82B1-DF5AAF46EBE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493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FAEB7-B5D6-45DC-968C-DE553490C354}" type="datetimeFigureOut">
              <a:rPr lang="uk-UA" smtClean="0"/>
              <a:pPr/>
              <a:t>09.11.2018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752725" y="514350"/>
            <a:ext cx="36385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DF1DA-5623-4B1C-9425-93E5CCE3C3A1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2070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1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111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428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92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t="273" b="267"/>
          <a:stretch/>
        </p:blipFill>
        <p:spPr>
          <a:xfrm>
            <a:off x="0" y="1"/>
            <a:ext cx="10693399" cy="75612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76000"/>
            <a:ext cx="1743460" cy="576073"/>
          </a:xfrm>
          <a:prstGeom prst="rect">
            <a:avLst/>
          </a:prstGeom>
        </p:spPr>
      </p:pic>
      <p:sp>
        <p:nvSpPr>
          <p:cNvPr id="11" name="Текст 10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1692000"/>
            <a:ext cx="7290980" cy="216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ru-RU" sz="1600" b="0" i="0" u="none" strike="noStrike" baseline="0" smtClean="0"/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r>
              <a:rPr lang="ru-RU" sz="1200" b="0" i="0" u="none" strike="noStrike" baseline="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b="0" i="0" u="none" strike="noStrike" baseline="0" dirty="0" smtClean="0">
                <a:solidFill>
                  <a:srgbClr val="404041"/>
                </a:solidFill>
                <a:latin typeface="+mn-lt"/>
              </a:rPr>
              <a:t>LLC SIBERIAN DENERATING COMPANY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 hasCustomPrompt="1"/>
          </p:nvPr>
        </p:nvSpPr>
        <p:spPr>
          <a:xfrm>
            <a:off x="576000" y="2196000"/>
            <a:ext cx="6552728" cy="1800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7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Corporate</a:t>
            </a:r>
            <a:endParaRPr lang="ru-RU" dirty="0" smtClean="0"/>
          </a:p>
          <a:p>
            <a:pPr lvl="0"/>
            <a:r>
              <a:rPr lang="en-US" dirty="0" smtClean="0"/>
              <a:t>Presentation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0" y="6480000"/>
            <a:ext cx="1689100" cy="5409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 smtClean="0"/>
              <a:t>МОСКВА</a:t>
            </a:r>
          </a:p>
          <a:p>
            <a:pPr lvl="0"/>
            <a:r>
              <a:rPr lang="ru-RU" dirty="0" smtClean="0"/>
              <a:t>2013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335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муц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" y="-7200"/>
            <a:ext cx="10740123" cy="7596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601845"/>
            <a:ext cx="1743460" cy="524382"/>
          </a:xfrm>
          <a:prstGeom prst="rect">
            <a:avLst/>
          </a:prstGeom>
        </p:spPr>
      </p:pic>
      <p:sp>
        <p:nvSpPr>
          <p:cNvPr id="15" name="Текст 14"/>
          <p:cNvSpPr>
            <a:spLocks noGrp="1"/>
          </p:cNvSpPr>
          <p:nvPr>
            <p:ph type="body" sz="quarter" idx="11" hasCustomPrompt="1"/>
          </p:nvPr>
        </p:nvSpPr>
        <p:spPr>
          <a:xfrm>
            <a:off x="576000" y="2196000"/>
            <a:ext cx="6552728" cy="1800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7000">
                <a:solidFill>
                  <a:srgbClr val="76787A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Corporate</a:t>
            </a:r>
            <a:endParaRPr lang="ru-RU" dirty="0" smtClean="0"/>
          </a:p>
          <a:p>
            <a:pPr lvl="0"/>
            <a:r>
              <a:rPr lang="en-US" dirty="0" smtClean="0"/>
              <a:t>Presentation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0" y="6480000"/>
            <a:ext cx="1689100" cy="5409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>
                <a:solidFill>
                  <a:srgbClr val="76787A"/>
                </a:solidFill>
              </a:defRPr>
            </a:lvl1pPr>
          </a:lstStyle>
          <a:p>
            <a:pPr lvl="0"/>
            <a:r>
              <a:rPr lang="ru-RU" dirty="0" smtClean="0"/>
              <a:t>МОСКВА</a:t>
            </a:r>
          </a:p>
          <a:p>
            <a:pPr lvl="0"/>
            <a:r>
              <a:rPr lang="ru-RU" dirty="0" smtClean="0"/>
              <a:t>2013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12000" y="1692399"/>
            <a:ext cx="6534900" cy="2880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aseline="0">
                <a:solidFill>
                  <a:srgbClr val="76787A"/>
                </a:solidFill>
              </a:defRPr>
            </a:lvl1pPr>
          </a:lstStyle>
          <a:p>
            <a:pPr lvl="0"/>
            <a:r>
              <a:rPr lang="en-US" dirty="0" smtClean="0"/>
              <a:t>LLC SIBERIAN GENERATING COMPANY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489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/>
          <a:stretch/>
        </p:blipFill>
        <p:spPr>
          <a:xfrm>
            <a:off x="0" y="-2282"/>
            <a:ext cx="10693400" cy="758075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936000" y="288000"/>
            <a:ext cx="8515156" cy="6843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ru-RU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080000" y="396000"/>
            <a:ext cx="4512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8BAD9A22-5C4B-44C1-A28C-00542868E3B5}" type="slidenum">
              <a:rPr lang="ru-RU" sz="1400" baseline="0" smtClean="0">
                <a:solidFill>
                  <a:schemeClr val="bg1"/>
                </a:solidFill>
              </a:rPr>
              <a:pPr algn="ctr"/>
              <a:t>‹#›</a:t>
            </a:fld>
            <a:endParaRPr lang="ru-RU" sz="1400" baseline="0" dirty="0">
              <a:solidFill>
                <a:schemeClr val="bg1"/>
              </a:solidFill>
            </a:endParaRP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 hasCustomPrompt="1"/>
          </p:nvPr>
        </p:nvSpPr>
        <p:spPr>
          <a:xfrm>
            <a:off x="936000" y="1368000"/>
            <a:ext cx="8803188" cy="8284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  <a:p>
            <a:pPr lvl="0"/>
            <a:endParaRPr lang="ru-RU" dirty="0"/>
          </a:p>
        </p:txBody>
      </p:sp>
      <p:sp>
        <p:nvSpPr>
          <p:cNvPr id="15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936000" y="2196000"/>
            <a:ext cx="8803188" cy="360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  <a:p>
            <a:pPr lvl="0"/>
            <a:endParaRPr lang="ru-RU" dirty="0"/>
          </a:p>
        </p:txBody>
      </p:sp>
      <p:sp>
        <p:nvSpPr>
          <p:cNvPr id="16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936000" y="2592000"/>
            <a:ext cx="8803188" cy="47170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Tx/>
              <a:buBlip>
                <a:blip r:embed="rId3"/>
              </a:buBlip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/>
          <a:stretch/>
        </p:blipFill>
        <p:spPr>
          <a:xfrm>
            <a:off x="0" y="-2282"/>
            <a:ext cx="10693400" cy="758075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936000" y="288000"/>
            <a:ext cx="8515156" cy="6843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ru-RU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080000" y="396000"/>
            <a:ext cx="4512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8BAD9A22-5C4B-44C1-A28C-00542868E3B5}" type="slidenum">
              <a:rPr lang="ru-RU" sz="1400" baseline="0" smtClean="0">
                <a:solidFill>
                  <a:schemeClr val="bg1"/>
                </a:solidFill>
              </a:rPr>
              <a:pPr algn="ctr"/>
              <a:t>‹#›</a:t>
            </a:fld>
            <a:endParaRPr lang="ru-RU" sz="1400" baseline="0" dirty="0">
              <a:solidFill>
                <a:schemeClr val="bg1"/>
              </a:solidFill>
            </a:endParaRP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 hasCustomPrompt="1"/>
          </p:nvPr>
        </p:nvSpPr>
        <p:spPr>
          <a:xfrm>
            <a:off x="-1566068" y="1260351"/>
            <a:ext cx="1314356" cy="8284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  <a:p>
            <a:pPr lvl="0"/>
            <a:endParaRPr lang="ru-RU" dirty="0"/>
          </a:p>
        </p:txBody>
      </p:sp>
      <p:sp>
        <p:nvSpPr>
          <p:cNvPr id="15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936000" y="1260000"/>
            <a:ext cx="9144000" cy="360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  <a:p>
            <a:pPr lvl="0"/>
            <a:endParaRPr lang="ru-RU" dirty="0"/>
          </a:p>
        </p:txBody>
      </p:sp>
      <p:sp>
        <p:nvSpPr>
          <p:cNvPr id="16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936000" y="1620000"/>
            <a:ext cx="9125788" cy="302433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Tx/>
              <a:buBlip>
                <a:blip r:embed="rId3"/>
              </a:buBlip>
              <a:defRPr sz="1800">
                <a:solidFill>
                  <a:srgbClr val="2E67B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  <a:p>
            <a:pPr lvl="0"/>
            <a:endParaRPr lang="ru-RU" dirty="0"/>
          </a:p>
        </p:txBody>
      </p:sp>
      <p:sp>
        <p:nvSpPr>
          <p:cNvPr id="21" name="Текст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6000" y="4860751"/>
            <a:ext cx="9144000" cy="360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  <a:p>
            <a:pPr lvl="0"/>
            <a:endParaRPr lang="ru-RU" dirty="0"/>
          </a:p>
        </p:txBody>
      </p:sp>
      <p:sp>
        <p:nvSpPr>
          <p:cNvPr id="22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936000" y="5220791"/>
            <a:ext cx="9125788" cy="20162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Tx/>
              <a:buBlip>
                <a:blip r:embed="rId3"/>
              </a:buBlip>
              <a:defRPr sz="1800">
                <a:solidFill>
                  <a:srgbClr val="2E67B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6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/>
          <a:stretch/>
        </p:blipFill>
        <p:spPr>
          <a:xfrm>
            <a:off x="0" y="-2282"/>
            <a:ext cx="10693400" cy="758075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936000" y="396255"/>
            <a:ext cx="8515156" cy="3003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 smtClean="0"/>
              <a:t>ЗАГОЛОВОК СЛАЙДА В 1 СТРОКУ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080000" y="396000"/>
            <a:ext cx="4512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8BAD9A22-5C4B-44C1-A28C-00542868E3B5}" type="slidenum">
              <a:rPr lang="ru-RU" sz="1400" baseline="0" smtClean="0">
                <a:solidFill>
                  <a:schemeClr val="bg1"/>
                </a:solidFill>
              </a:rPr>
              <a:pPr algn="ctr"/>
              <a:t>‹#›</a:t>
            </a:fld>
            <a:endParaRPr lang="ru-RU" sz="1400" baseline="0" dirty="0">
              <a:solidFill>
                <a:schemeClr val="bg1"/>
              </a:solidFill>
            </a:endParaRP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1" hasCustomPrompt="1"/>
          </p:nvPr>
        </p:nvSpPr>
        <p:spPr>
          <a:xfrm>
            <a:off x="954212" y="1260475"/>
            <a:ext cx="8568952" cy="583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76787A"/>
                </a:solidFill>
              </a:defRPr>
            </a:lvl1pPr>
          </a:lstStyle>
          <a:p>
            <a:r>
              <a:rPr lang="en-US" dirty="0" smtClean="0"/>
              <a:t>Insert graphic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791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6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3" r:id="rId4"/>
    <p:sldLayoutId id="2147483651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hf sldNum="0" hdr="0" ftr="0" dt="0"/>
  <p:txStyles>
    <p:titleStyle>
      <a:lvl1pPr algn="ctr" defTabSz="1043056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3400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ВОДОЗАБОР ИЗ РЕКИ ТОМЬ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72319"/>
            <a:ext cx="10699860" cy="65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пожарной насосной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станции. </a:t>
            </a:r>
          </a:p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баков пожарной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воды.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21506" name="Picture 2" descr="F:\Archive\Оформление\Пуск 5-й турбины\презентация\11_ПожНС\11_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5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пожарной насосной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станции.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Завершающий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этап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7" name="Picture 3" descr="F:\Archive\Оформление\Пуск 5-й турбины\презентация\11_ПожНС\11_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27"/>
            <a:ext cx="10693400" cy="651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6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очистных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сооружений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промливневых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стоков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4" name="Picture 2" descr="F:\Archive\Оформление\Пуск 5-й турбины\презентация\12_КНС\12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20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Утепление резервуаров</a:t>
            </a:r>
            <a:r>
              <a:rPr lang="ru-RU" sz="2400" dirty="0" smtClean="0"/>
              <a:t>.</a:t>
            </a:r>
            <a:endParaRPr lang="ru-RU" sz="2400" dirty="0"/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29699" name="Picture 3" descr="F:\Archive\Оформление\Пуск 5-й турбины\презентация\12_КНС\12_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" y="972319"/>
            <a:ext cx="10693400" cy="67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07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Строительные работы по КНС в стадии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завершения.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2" name="Picture 2" descr="F:\Archive\Оформление\Пуск 5-й турбины\презентация\12_КНС\12_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7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эстакады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токопроводов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генераторного напряжения.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796" name="Picture 4" descr="F:\Archive\Оформление\Пуск 5-й турбины\презентация\13_КЭТы\13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токопроводов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ТСН</a:t>
            </a: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36866" name="Picture 2" descr="F:\Archive\Оформление\Пуск 5-й турбины\презентация\13_КЭТы\13_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399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5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токопроводов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Прокладка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КЭТов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891" name="Picture 3" descr="F:\Archive\Оформление\Пуск 5-й турбины\презентация\13_КЭТы\13_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" y="942914"/>
            <a:ext cx="10693400" cy="661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10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токопроводов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Эстакада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токопроводов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смонтирована.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38914" name="Picture 2" descr="F:\Archive\Оформление\Пуск 5-й турбины\презентация\13_КЭТы\13_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0713"/>
            <a:ext cx="10693399" cy="65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2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токопроводов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стадии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завершения</a:t>
            </a:r>
            <a:r>
              <a:rPr lang="ru-RU" sz="2400" dirty="0" smtClean="0"/>
              <a:t>.</a:t>
            </a:r>
            <a:endParaRPr lang="ru-RU" sz="2400" dirty="0"/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39942" name="Picture 6" descr="F:\Archive\Оформление\Пуск 5-й турбины\презентация\13_КЭТы\13_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8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ВОДЯНЫЕ НАСОСЫ ОХЛАЖДЕНИЯ ТУРБИН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8"/>
            <a:ext cx="10693400" cy="68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Токопроводы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смонтированы и подключены к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автотрансформатору.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62" name="Picture 2" descr="F:\Archive\Оформление\Пуск 5-й турбины\презентация\13_КЭТы\13_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3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6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нового административно-бытового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Изыскательские работы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62" name="Picture 2" descr="F:\Archive\Оформление\Пуск 5-й турбины\презентация\6_АБК\6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399" cy="68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50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нового административно-бытового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корпуса. Бетонная подготовка.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010" name="Picture 2" descr="F:\Archive\Оформление\Пуск 5-й турбины\презентация\6_АБК\6_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399" cy="676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4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нового административно-бытового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корпуса. Устройство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фундаментной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плиты</a:t>
            </a:r>
            <a:r>
              <a:rPr lang="ru-RU" sz="2400" dirty="0" smtClean="0"/>
              <a:t>.</a:t>
            </a:r>
            <a:endParaRPr lang="ru-RU" sz="2400" dirty="0"/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44038" name="Picture 6" descr="F:\Archive\Оформление\Пуск 5-й турбины\презентация\6_АБК\6_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08" y="972319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2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нового административно-бытового корпуса</a:t>
            </a:r>
          </a:p>
        </p:txBody>
      </p:sp>
      <p:pic>
        <p:nvPicPr>
          <p:cNvPr id="55298" name="Picture 2" descr="F:\Archive\Оформление\Пуск 5-й турбины\презентация\6_АБК\6_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5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2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нового административно-бытового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Переходной мостик в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корпус.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349" name="Picture 5" descr="F:\Archive\Оформление\Пуск 5-й турбины\презентация\6_АБК\6_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6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Административно-бытовой корпус. Отделочные работы.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394" name="Picture 2" descr="F:\Archive\Оформление\Пуск 5-й турбины\презентация\6_АБК\6_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8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60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Административно-бытовой корпус. Отделочные работы.</a:t>
            </a:r>
          </a:p>
        </p:txBody>
      </p:sp>
      <p:pic>
        <p:nvPicPr>
          <p:cNvPr id="60418" name="Picture 2" descr="F:\Archive\Оформление\Пуск 5-й турбины\презентация\6_АБК\6_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" y="972319"/>
            <a:ext cx="10668747" cy="65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28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нового административно-бытового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 завершено.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43" name="Picture 3" descr="F:\Archive\Оформление\Пуск 5-й турбины\презентация\6_АБК\6_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04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Плановый комплекс работ завершен.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466" name="Picture 2" descr="F:\Archive\Оформление\Пуск 5-й турбины\презентация\6_АБК\6_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" y="972319"/>
            <a:ext cx="10693400" cy="65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5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 descr="C:\Users\uruhpaev\Desktop\Юбилей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70030"/>
            <a:ext cx="10693400" cy="6591234"/>
          </a:xfrm>
          <a:prstGeom prst="rect">
            <a:avLst/>
          </a:prstGeom>
          <a:noFill/>
        </p:spPr>
      </p:pic>
      <p:sp>
        <p:nvSpPr>
          <p:cNvPr id="7" name="Текст 1"/>
          <p:cNvSpPr txBox="1">
            <a:spLocks/>
          </p:cNvSpPr>
          <p:nvPr/>
        </p:nvSpPr>
        <p:spPr>
          <a:xfrm>
            <a:off x="936000" y="324246"/>
            <a:ext cx="8515156" cy="79208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43056" rtl="0" eaLnBrk="1" latinLnBrk="0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щит управления .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 ГРЭС - одна из первых в СССР с центральным щитом управления.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840760"/>
          </a:xfrm>
          <a:prstGeom prst="rect">
            <a:avLst/>
          </a:prstGeom>
        </p:spPr>
      </p:pic>
      <p:sp>
        <p:nvSpPr>
          <p:cNvPr id="7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Торжественный пуск энергоблока №5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3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" y="972319"/>
            <a:ext cx="10693400" cy="6336704"/>
          </a:xfrm>
          <a:prstGeom prst="rect">
            <a:avLst/>
          </a:prstGeom>
        </p:spPr>
      </p:pic>
      <p:sp>
        <p:nvSpPr>
          <p:cNvPr id="7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Торжественный пуск энергоблока №5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16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936000" y="360008"/>
            <a:ext cx="8515156" cy="68431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НОВАЯ ПРОХОДНАЯ ВВЕДЕНА В ЭКСПЛУАТАЦИЮ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" b="6014"/>
          <a:stretch/>
        </p:blipFill>
        <p:spPr>
          <a:xfrm>
            <a:off x="-125908" y="972319"/>
            <a:ext cx="10920888" cy="65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838"/>
            <a:ext cx="10693400" cy="6696425"/>
          </a:xfrm>
          <a:prstGeom prst="rect">
            <a:avLst/>
          </a:prstGeom>
        </p:spPr>
      </p:pic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450156" y="252239"/>
            <a:ext cx="10153128" cy="864838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Томь-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Усинская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ГРЭС сегодня -  это современная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 технологическая  тепловая станция, с установленной  электрической  1345,4 МВт  и тепловой - 194 Гкал/ч мощностью. </a:t>
            </a:r>
          </a:p>
        </p:txBody>
      </p:sp>
    </p:spTree>
    <p:extLst>
      <p:ext uri="{BB962C8B-B14F-4D97-AF65-F5344CB8AC3E}">
        <p14:creationId xmlns:p14="http://schemas.microsoft.com/office/powerpoint/2010/main" val="69955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5" b="6099"/>
          <a:stretch/>
        </p:blipFill>
        <p:spPr>
          <a:xfrm>
            <a:off x="-28549" y="972319"/>
            <a:ext cx="10849956" cy="658894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10196" y="972319"/>
            <a:ext cx="53467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</a:t>
            </a:r>
            <a:r>
              <a:rPr lang="ru-RU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иректор 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ТУ ГРЭС </a:t>
            </a:r>
            <a:endParaRPr lang="ru-RU" sz="2400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Виктор 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Федорович Глухов </a:t>
            </a:r>
            <a:r>
              <a:rPr lang="ru-RU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 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01.01.2002 по </a:t>
            </a:r>
            <a:r>
              <a:rPr lang="ru-RU" sz="2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12.12.2013гг.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70236" y="281389"/>
            <a:ext cx="37225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РУКОВОДИТЕЛИ</a:t>
            </a:r>
          </a:p>
        </p:txBody>
      </p:sp>
    </p:spTree>
    <p:extLst>
      <p:ext uri="{BB962C8B-B14F-4D97-AF65-F5344CB8AC3E}">
        <p14:creationId xmlns:p14="http://schemas.microsoft.com/office/powerpoint/2010/main" val="302128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14" b="4595"/>
          <a:stretch/>
        </p:blipFill>
        <p:spPr>
          <a:xfrm>
            <a:off x="50" y="972319"/>
            <a:ext cx="10697625" cy="6588944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936000" y="972319"/>
            <a:ext cx="8803188" cy="828455"/>
          </a:xfrm>
        </p:spPr>
        <p:txBody>
          <a:bodyPr/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Котов Юрий Иванович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ТУ ГРЭС с 13.12.2013 по настоящее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время.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70236" y="281389"/>
            <a:ext cx="37225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РУКОВОДИТЕЛИ</a:t>
            </a:r>
          </a:p>
        </p:txBody>
      </p:sp>
    </p:spTree>
    <p:extLst>
      <p:ext uri="{BB962C8B-B14F-4D97-AF65-F5344CB8AC3E}">
        <p14:creationId xmlns:p14="http://schemas.microsoft.com/office/powerpoint/2010/main" val="17731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 ВИД ПОСЕЛКА ЭНЕРГЕТИКОВ. 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ШКОЛЬНЫЙ ПАРК.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2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Памятная доска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честь участников Всесоюзной ударной комсомольской стройки – Томь-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УсинскойГРЭС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44" y="972319"/>
            <a:ext cx="10715344" cy="669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936000" y="288032"/>
            <a:ext cx="8515156" cy="97231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Глава города на открытии Памятной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доски в честь участников Всесоюзной ударной комсомольской стройки – Томь-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УсинскойГРЭС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956" y="972319"/>
            <a:ext cx="12547500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6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Памятной доски в честь участников Всесоюзной ударной комсомольской стройки – Томь-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УсинскойГРЭС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78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3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 ОРУ  110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велось совместно со строительством ЛЭП.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 descr="C:\Users\uruhpaev\Desktop\Юбилей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3353"/>
            <a:ext cx="10693400" cy="669674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Открытие Памятной доски в честь участников Всесоюзной ударной комсомольской стройки – Томь-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УсинскойГРЭС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4738"/>
          <a:stretch/>
        </p:blipFill>
        <p:spPr>
          <a:xfrm>
            <a:off x="-28549" y="900311"/>
            <a:ext cx="10919865" cy="667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Открытие Памятной доски в честь участников Всесоюзной ударной комсомольской стройки – Томь-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УсинскойГРЭС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" r="4884"/>
          <a:stretch/>
        </p:blipFill>
        <p:spPr>
          <a:xfrm>
            <a:off x="0" y="972320"/>
            <a:ext cx="10843654" cy="65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6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ПОСЕЛОК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ЭНЕРГЕТИКОВ.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 ПОСЕЛОК ЭНЕРГЕТИКОВ.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5" b="7107"/>
          <a:stretch/>
        </p:blipFill>
        <p:spPr>
          <a:xfrm>
            <a:off x="-53900" y="972319"/>
            <a:ext cx="10868829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 ПОСЕЛОК ЭНЕРГЕТИКОВ. </a:t>
            </a:r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 b="3829"/>
          <a:stretch/>
        </p:blipFill>
        <p:spPr>
          <a:xfrm>
            <a:off x="0" y="972318"/>
            <a:ext cx="10702952" cy="6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7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936000" y="360008"/>
            <a:ext cx="8515156" cy="684319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 ПОСЕЛОК ЭНЕРГЕТИКОВ.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970723" y="432016"/>
            <a:ext cx="8515156" cy="68431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МОЛОДЕЖНЫЙ АКТИВ В ДЕТСКОМ САДУ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t="3260" r="8250" b="3311"/>
          <a:stretch/>
        </p:blipFill>
        <p:spPr>
          <a:xfrm>
            <a:off x="-155994" y="972319"/>
            <a:ext cx="10975302" cy="65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5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Санаторий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«Томь-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Усинский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" y="893763"/>
            <a:ext cx="10691897" cy="71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9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Санаторий «Томь-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Усинский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горячий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бассейн.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8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0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ГУБЕРНАТОР НА ОТКРЫТИИ МАУ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"СОК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«ОЛИМПИЕЦ»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71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6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ОРУ 220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4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5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ПОЖАРНАЯ ДРУЖИНА ТУ ГРЭС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8"/>
            <a:ext cx="10693400" cy="63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2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ПОЖАРНАЯ ДРУЖИНА ТУ ГРЭС</a:t>
            </a:r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3"/>
          <a:stretch/>
        </p:blipFill>
        <p:spPr>
          <a:xfrm>
            <a:off x="-5524" y="1008110"/>
            <a:ext cx="10698923" cy="66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ПОЖАРНАЯ ДРУЖИНА ТУ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ГРЭС.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8" y="942228"/>
            <a:ext cx="10901964" cy="72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3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ПОЖАРНАЯ ДРУЖИНА ТУ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ГРЭС.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71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СПАРТАКИАДА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В СПАРТАКИАДЕ.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8"/>
            <a:ext cx="10693400" cy="69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5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СПАРТАКИАДЕ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НАГРАЖДЕНИЕ.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69368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7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СПАРТАКИАДА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8"/>
          <a:stretch/>
        </p:blipFill>
        <p:spPr>
          <a:xfrm>
            <a:off x="1443" y="972319"/>
            <a:ext cx="10707947" cy="66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СПАРТАКИАДА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739" y="972319"/>
            <a:ext cx="11119063" cy="65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ЛЫЖНЯ РОССИИ.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824"/>
            <a:ext cx="10693400" cy="66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3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БЛОЧНЫЕ ТРАНСФОРМАТОРЫ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ОЧЕРЕДИ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" y="1006553"/>
            <a:ext cx="10667435" cy="64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6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ЗЕЛЕНАЯ ДРУЖИНА.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5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0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ЗЕЛЕНАЯ ДРУЖИНА.</a:t>
            </a:r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r="8811"/>
          <a:stretch/>
        </p:blipFill>
        <p:spPr>
          <a:xfrm>
            <a:off x="18108" y="972319"/>
            <a:ext cx="10657184" cy="65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ТУРБОАГРЕГАТ 100 МВТ ГОТОВ К ПУСКУ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399" cy="64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1242244" y="432016"/>
            <a:ext cx="8515156" cy="68431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ПОСЛЕДНИЕ ПРИГОТОВЛЕНИЯ К ПУСКУ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8"/>
            <a:ext cx="10693400" cy="6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ПРОХОДНАЯ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4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2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БЛОЧНЫЙ ЩИТ УПРАВЛЕНИЯ ГОТОВ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4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" y="0"/>
            <a:ext cx="10682188" cy="7561263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30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4779" r="6231" b="10808"/>
          <a:stretch/>
        </p:blipFill>
        <p:spPr>
          <a:xfrm>
            <a:off x="-20958" y="972319"/>
            <a:ext cx="10714357" cy="66247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172" y="233655"/>
            <a:ext cx="9937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ОЧЕРЕДЬ СТАНЦИИ ГОТОВА К ВЫРАБОТКЕ ЭЛЕКТРОЭНЕРГИИ 1958г.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ПЕРВОЕ ВКЛЮЧЕНИЕ В СЕТЬ ТУТБОГЕНЕРАТОРА №1 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 НОЯБРЯ 1958Г., 6 ЧАСОВ 45 МИНУТ.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1885" r="2860" b="57598"/>
          <a:stretch/>
        </p:blipFill>
        <p:spPr>
          <a:xfrm>
            <a:off x="0" y="972319"/>
            <a:ext cx="10693400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9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Подтверждение включения с главного щита управления. 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 ноября 1958г.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8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0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666180" y="288000"/>
            <a:ext cx="9523268" cy="68431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МИТИНГ ПО ПОВОДУ ПУСКА ПЕРВОГО БЛОКА ТОМЬ-УСИНСКОЙ ГРЭС. НОЯБРЬ 1958ГОДА.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t="3336" r="4123" b="56666"/>
          <a:stretch/>
        </p:blipFill>
        <p:spPr>
          <a:xfrm>
            <a:off x="-9106" y="972319"/>
            <a:ext cx="10693400" cy="72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1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103"/>
            <a:ext cx="10693400" cy="6625160"/>
          </a:xfrm>
          <a:prstGeom prst="rect">
            <a:avLst/>
          </a:prstGeom>
        </p:spPr>
      </p:pic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1152024" y="288000"/>
            <a:ext cx="8515156" cy="68431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НЕСКОНЧАЕМЫЙ ЛЮДСКОЙ ПОРЫВ 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ПОВОДУ ПУСКА ПЕРВОГО БЛОКА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ТОМЬ-УСИНСКОЙ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ГРЭС. НОЯБРЬ 1958ГОДА.</a:t>
            </a:r>
          </a:p>
        </p:txBody>
      </p:sp>
    </p:spTree>
    <p:extLst>
      <p:ext uri="{BB962C8B-B14F-4D97-AF65-F5344CB8AC3E}">
        <p14:creationId xmlns:p14="http://schemas.microsoft.com/office/powerpoint/2010/main" val="30164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1224032" y="324247"/>
            <a:ext cx="8515156" cy="68431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ЗАВЕРШЕНИЕ СТРОИТЕЛЬСТВА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ОЧЕРЕДИ СТАНЦИИ.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7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7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РУКОВОДИТЕЛИ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3" t="4051" r="5460" b="6854"/>
          <a:stretch/>
        </p:blipFill>
        <p:spPr>
          <a:xfrm>
            <a:off x="0" y="972319"/>
            <a:ext cx="5346700" cy="6768752"/>
          </a:xfrm>
          <a:prstGeom prst="rect">
            <a:avLst/>
          </a:prstGeom>
        </p:spPr>
      </p:pic>
      <p:sp>
        <p:nvSpPr>
          <p:cNvPr id="7" name="Текст 2"/>
          <p:cNvSpPr>
            <a:spLocks noGrp="1"/>
          </p:cNvSpPr>
          <p:nvPr>
            <p:ph type="body" sz="quarter" idx="11"/>
          </p:nvPr>
        </p:nvSpPr>
        <p:spPr>
          <a:xfrm>
            <a:off x="5490716" y="3492599"/>
            <a:ext cx="4896544" cy="1656184"/>
          </a:xfrm>
        </p:spPr>
        <p:txBody>
          <a:bodyPr/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директор</a:t>
            </a: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Федор Николаевич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Иванов</a:t>
            </a:r>
          </a:p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17.07.1958 по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12.01.1967гг.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47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939650" y="288001"/>
            <a:ext cx="8515156" cy="68431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РУКОВОДИТЕЛИ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5490716" y="2700511"/>
            <a:ext cx="4896544" cy="544982"/>
          </a:xfrm>
        </p:spPr>
        <p:txBody>
          <a:bodyPr/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главный инженер </a:t>
            </a:r>
          </a:p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 Иванович Зайцев с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05.08.1953 по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19.09.1961гг. 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uruhpaev\Desktop\Юбилей\Первые руководители\Зайцев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72320"/>
            <a:ext cx="5193578" cy="6840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68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791984" y="1332359"/>
            <a:ext cx="8515156" cy="684319"/>
          </a:xfrm>
        </p:spPr>
        <p:txBody>
          <a:bodyPr/>
          <a:lstStyle/>
          <a:p>
            <a:r>
              <a:rPr lang="ru-RU" dirty="0" smtClean="0"/>
              <a:t>ПЕРВЫЕ РУКОВОДИТЕЛИ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791984" y="972319"/>
            <a:ext cx="8787434" cy="544982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346700" y="3089264"/>
            <a:ext cx="50744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</a:t>
            </a:r>
            <a:r>
              <a:rPr lang="ru-RU" sz="2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иректор 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ТУ ГРЭС</a:t>
            </a:r>
            <a:endParaRPr lang="ru-RU" sz="2800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Герасим </a:t>
            </a:r>
            <a:r>
              <a:rPr lang="ru-RU" sz="28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Михеевич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Полонянкин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800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ru-RU" sz="2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 15.11.1966 по </a:t>
            </a:r>
            <a:r>
              <a:rPr lang="ru-RU" sz="2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27.03.1972гг.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5164565" cy="676875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267530" y="265193"/>
            <a:ext cx="789559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РУКОВОДИТЕЛИ</a:t>
            </a:r>
          </a:p>
        </p:txBody>
      </p:sp>
    </p:spTree>
    <p:extLst>
      <p:ext uri="{BB962C8B-B14F-4D97-AF65-F5344CB8AC3E}">
        <p14:creationId xmlns:p14="http://schemas.microsoft.com/office/powerpoint/2010/main" val="31074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5130676" y="2960896"/>
            <a:ext cx="5400600" cy="2376264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ТУ ГРЭС </a:t>
            </a:r>
            <a:endPara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Васильевич Бессонов </a:t>
            </a:r>
            <a:endPara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12.07.1972 по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24.04.1987гг.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" y="972319"/>
            <a:ext cx="4816500" cy="669674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98228" y="324247"/>
            <a:ext cx="80648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РУКОВОДИТЕЛИ</a:t>
            </a:r>
          </a:p>
        </p:txBody>
      </p:sp>
    </p:spTree>
    <p:extLst>
      <p:ext uri="{BB962C8B-B14F-4D97-AF65-F5344CB8AC3E}">
        <p14:creationId xmlns:p14="http://schemas.microsoft.com/office/powerpoint/2010/main" val="202617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378148" y="2178603"/>
            <a:ext cx="5706804" cy="40329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ЭНЕРГИЯ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БУДУЩЕГО</a:t>
            </a:r>
          </a:p>
          <a:p>
            <a:pPr>
              <a:lnSpc>
                <a:spcPct val="100000"/>
              </a:lnSpc>
            </a:pP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Томь-Усинской ГРЭС-60!</a:t>
            </a:r>
          </a:p>
          <a:p>
            <a:pPr>
              <a:lnSpc>
                <a:spcPct val="100000"/>
              </a:lnSpc>
            </a:pP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Несмотря на такой солидный возраст, коллектив станции полон сил и планов на будущее</a:t>
            </a:r>
            <a:r>
              <a:rPr lang="ru-RU" sz="3600" b="1" dirty="0" smtClean="0"/>
              <a:t>!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>
          <a:xfrm>
            <a:off x="378148" y="1404367"/>
            <a:ext cx="7290980" cy="21642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СИБИРСКАЯ ГЕНЕРИРУЮЩАЯ КОМПАНИЯ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МЫСКИ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4952" y="73722"/>
            <a:ext cx="44463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ноября 1958 года </a:t>
            </a:r>
            <a:endParaRPr lang="ru-RU" sz="3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Томь-</a:t>
            </a:r>
            <a:r>
              <a:rPr lang="ru-RU" sz="3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Усинская</a:t>
            </a:r>
            <a:r>
              <a:rPr lang="ru-RU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ГРЭС дала промышленный ток. </a:t>
            </a:r>
            <a:endParaRPr lang="ru-RU" sz="3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Мощность </a:t>
            </a:r>
            <a:r>
              <a:rPr lang="ru-RU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её первого турбогенератора составила 100 МВт. </a:t>
            </a:r>
          </a:p>
        </p:txBody>
      </p:sp>
    </p:spTree>
    <p:extLst>
      <p:ext uri="{BB962C8B-B14F-4D97-AF65-F5344CB8AC3E}">
        <p14:creationId xmlns:p14="http://schemas.microsoft.com/office/powerpoint/2010/main" val="213950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5490716" y="2772519"/>
            <a:ext cx="5112568" cy="1638364"/>
          </a:xfrm>
        </p:spPr>
        <p:txBody>
          <a:bodyPr/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 ТУ ГРЭС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Владимир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Яковлевич Макаров </a:t>
            </a:r>
            <a:endPara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04.05.1987 по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31.12.2001гг.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5058668" cy="662491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70236" y="281389"/>
            <a:ext cx="77768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РУКОВОДИТЕЛИ</a:t>
            </a:r>
          </a:p>
        </p:txBody>
      </p:sp>
    </p:spTree>
    <p:extLst>
      <p:ext uri="{BB962C8B-B14F-4D97-AF65-F5344CB8AC3E}">
        <p14:creationId xmlns:p14="http://schemas.microsoft.com/office/powerpoint/2010/main" val="365997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5418708" y="2916535"/>
            <a:ext cx="5040560" cy="4824536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 ТУ ГРЭС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Виктор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Михайлович Иоффе </a:t>
            </a:r>
            <a:endPara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11.09.1964 по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19.04.1999гг.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5130676" cy="6588944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511291" y="288000"/>
            <a:ext cx="3364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РУКОВОДИТЕЛИ</a:t>
            </a:r>
          </a:p>
        </p:txBody>
      </p:sp>
    </p:spTree>
    <p:extLst>
      <p:ext uri="{BB962C8B-B14F-4D97-AF65-F5344CB8AC3E}">
        <p14:creationId xmlns:p14="http://schemas.microsoft.com/office/powerpoint/2010/main" val="392551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ПРОХОДНАЯ 1970г.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79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1080016" y="432016"/>
            <a:ext cx="8515156" cy="684319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НОМИНАЛЬНЫЙ РЕЖИМ ЭКСПЛУАТАЦИИ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8"/>
            <a:ext cx="10693400" cy="6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3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ТРУДОВЫЕ БУДНИ ЭЛЕКТРОТЕХНИЧЕСКОЙ ЛАБОРАТОРИИ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ТРУДОВЫЕ БУДНИ ЭЛЕКТРОТЕХНИЧЕСКОЙ ЛАБОРАТОРИИ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8"/>
            <a:ext cx="10693400" cy="65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4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БРИГАДА СЛЕСАРЕЙ ЭЛЕКТРИЧЕСКОГО ЦЕХА ПРОИЗВОДЯТ ЗАМЕНУ СТАТОРА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t="3279" r="9597" b="10385"/>
          <a:stretch/>
        </p:blipFill>
        <p:spPr>
          <a:xfrm>
            <a:off x="0" y="972319"/>
            <a:ext cx="10693399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2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ТРУДОВЫЕ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БУДНИ РАБОТНИКОВ ХИМИЧЕСКОГО ЦЕХА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1" b="3120"/>
          <a:stretch/>
        </p:blipFill>
        <p:spPr>
          <a:xfrm>
            <a:off x="-1" y="972319"/>
            <a:ext cx="10675293" cy="65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ТРУДОВЫЕ БУДНИ РАБОТНИКОВ ХИМИЧЕСКОГО ЦЕХА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ОБЕД ПО РАСПИСАНИЮ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8"/>
            <a:ext cx="10747300" cy="65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0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ruhpaev\Desktop\Юбилей\Первые руководители\Зайцев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2" y="1927005"/>
            <a:ext cx="4299036" cy="5544616"/>
          </a:xfrm>
          <a:prstGeom prst="rect">
            <a:avLst/>
          </a:prstGeom>
          <a:noFill/>
        </p:spPr>
      </p:pic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939650" y="108224"/>
            <a:ext cx="8515156" cy="463131"/>
          </a:xfrm>
        </p:spPr>
        <p:txBody>
          <a:bodyPr/>
          <a:lstStyle/>
          <a:p>
            <a:pPr algn="ctr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РУКОВОДИТЕЛИ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306140" y="976689"/>
            <a:ext cx="5350036" cy="544982"/>
          </a:xfrm>
        </p:spPr>
        <p:txBody>
          <a:bodyPr/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Представитель заказчика будущей электростанции </a:t>
            </a:r>
          </a:p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 Иванович Зайцев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40" y="1927005"/>
            <a:ext cx="4536503" cy="5544617"/>
          </a:xfrm>
          <a:prstGeom prst="rect">
            <a:avLst/>
          </a:prstGeom>
        </p:spPr>
      </p:pic>
      <p:sp>
        <p:nvSpPr>
          <p:cNvPr id="6" name="Текст 2"/>
          <p:cNvSpPr>
            <a:spLocks noGrp="1"/>
          </p:cNvSpPr>
          <p:nvPr>
            <p:ph type="body" sz="quarter" idx="11"/>
          </p:nvPr>
        </p:nvSpPr>
        <p:spPr>
          <a:xfrm>
            <a:off x="5796856" y="1111414"/>
            <a:ext cx="4896544" cy="544982"/>
          </a:xfrm>
        </p:spPr>
        <p:txBody>
          <a:bodyPr/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инженер проекта</a:t>
            </a:r>
          </a:p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Освальд Борисович 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Эбин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3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ПРОФИЛАКТОРИЙ ДЛЯ ОЗДОРОВЛЕНИЯ РАБОТНИКОВ СТАНЦИИ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5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6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Открытый горячий бассейн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70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6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ПОСЕЛКА ЭНЕРГЕТИКОВ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ПОСЕЛКА ЭНЕРГЕТИКОВ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20"/>
            <a:ext cx="10693400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ПОСЕЛКА ЭНЕРГЕТИКОВ</a:t>
            </a:r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5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ПОСЕЛКА ЭНЕРГЕТИКОВ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8"/>
            <a:ext cx="10693400" cy="65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0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ТРУДОВЫЕ БУДНИ ЭКСПЛУАТАЦИИ СТАНЦИИ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71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8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ТРУДОВЫЕ БУДНИ ЭКСПЛУАТАЦИИ СТАНЦИИ</a:t>
            </a:r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825"/>
            <a:ext cx="10693400" cy="66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ТРУДОВЫЕ БУДНИ ЭКСПЛУАТАЦИИ СТАНЦИИ</a:t>
            </a:r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ТРУДОВЫЕ БУДНИ ЭКСПЛУАТАЦИИ СТАНЦИИ</a:t>
            </a:r>
          </a:p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ruhpaev\Desktop\Юбилей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72319"/>
            <a:ext cx="10693399" cy="6696744"/>
          </a:xfrm>
          <a:prstGeom prst="rect">
            <a:avLst/>
          </a:prstGeom>
          <a:noFill/>
        </p:spPr>
      </p:pic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 все начиналось. Площадка строительства после геодезической разбивки.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937101" y="1254228"/>
            <a:ext cx="8803188" cy="3204855"/>
          </a:xfrm>
        </p:spPr>
        <p:txBody>
          <a:bodyPr/>
          <a:lstStyle/>
          <a:p>
            <a:r>
              <a:rPr lang="ru-RU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декабря 1952 года Совет Министров СССР принял решение о строительстве Томь–</a:t>
            </a:r>
            <a:r>
              <a:rPr lang="ru-RU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Усинской</a:t>
            </a:r>
            <a:r>
              <a:rPr lang="ru-RU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ГРЭС в поселке Мыски Кемеровской области.</a:t>
            </a:r>
            <a:br>
              <a:rPr lang="ru-RU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апреле 1953 года на начавшуюся стройку прибыли первые строители из всех уголков страны.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162124" y="360008"/>
            <a:ext cx="10090174" cy="684319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ДПМ ПО УВЕЛИЧЕНИЮ МОЩНОСТИ СТАНЦИИ.</a:t>
            </a:r>
          </a:p>
          <a:p>
            <a:pPr algn="ctr"/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Предпроектные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изыскания 2011г.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F:\Archive\Оформление\Пуск 5-й турбины\презентация\2_демонтаж АБК\1_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531276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88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F:\Archive\Оформление\Пуск 5-й турбины\презентация\5_АБК_штаб стройки\5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штаба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стройки генерального подрядчика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2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F:\Archive\Оформление\Пуск 5-й турбины\презентация\5_АБК_штаб стройки\5_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временной проходной для сотрудников станции.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32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общежития строителей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200 мест</a:t>
            </a:r>
          </a:p>
        </p:txBody>
      </p:sp>
      <p:pic>
        <p:nvPicPr>
          <p:cNvPr id="38917" name="Picture 5" descr="F:\Archive\Оформление\Пуск 5-й турбины\презентация\5_АБК_штаб стройки\5_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72319"/>
            <a:ext cx="10693399" cy="684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9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23774"/>
            <a:ext cx="9793088" cy="684319"/>
          </a:xfrm>
        </p:spPr>
        <p:txBody>
          <a:bodyPr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временного административно-бытового корпуса управленческого персонала станции.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F:\Archive\Оформление\Пуск 5-й турбины\презентация\1_АБК_модульный\4_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5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66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Демонтаж административно-бытового корпуса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F:\Archive\Оформление\Пуск 5-й турбины\презентация\2_демонтаж АБК\1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73" y="956393"/>
            <a:ext cx="10693400" cy="66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84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Демонтаж административно-бытового корпуса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9" name="Picture 5" descr="F:\Archive\Оформление\Пуск 5-й турбины\презентация\2_демонтаж АБК\1_0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1"/>
          <a:stretch/>
        </p:blipFill>
        <p:spPr bwMode="auto">
          <a:xfrm>
            <a:off x="5043" y="972319"/>
            <a:ext cx="10688357" cy="66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76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котлована под строительство нового главного корпуса</a:t>
            </a:r>
          </a:p>
        </p:txBody>
      </p:sp>
      <p:pic>
        <p:nvPicPr>
          <p:cNvPr id="13319" name="Picture 7" descr="F:\Archive\Оформление\Пуск 5-й турбины\презентация\3_котлован цех\2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4469"/>
            <a:ext cx="10693400" cy="67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40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90116" y="432016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фундаментов нового главного корпуса</a:t>
            </a:r>
          </a:p>
        </p:txBody>
      </p:sp>
      <p:pic>
        <p:nvPicPr>
          <p:cNvPr id="15364" name="Picture 4" descr="F:\Archive\Оформление\Пуск 5-й турбины\презентация\4_фундамент турбин\3_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43047"/>
            <a:ext cx="10693399" cy="65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0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F:\Archive\Оформление\Пуск 5-й турбины\презентация\4_фундамент турбин\3_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1"/>
          <p:cNvSpPr>
            <a:spLocks noGrp="1"/>
          </p:cNvSpPr>
          <p:nvPr>
            <p:ph type="body" sz="quarter" idx="10"/>
          </p:nvPr>
        </p:nvSpPr>
        <p:spPr>
          <a:xfrm>
            <a:off x="90116" y="432016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фундаментов нового главного корпуса</a:t>
            </a:r>
          </a:p>
        </p:txBody>
      </p:sp>
    </p:spTree>
    <p:extLst>
      <p:ext uri="{BB962C8B-B14F-4D97-AF65-F5344CB8AC3E}">
        <p14:creationId xmlns:p14="http://schemas.microsoft.com/office/powerpoint/2010/main" val="320885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ПАЛАТОЧНЫЙ ГОРОДОК МОЛОДЕЖИ НА СТРОИТЕЛЬСТВЕ ТОМЬ-УСИНСКОЙ ГРЭС. 1954 ГОД.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53809" r="4121" b="8097"/>
          <a:stretch/>
        </p:blipFill>
        <p:spPr>
          <a:xfrm>
            <a:off x="-422" y="972319"/>
            <a:ext cx="10712038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F:\Archive\Оформление\Пуск 5-й турбины\презентация\4_фундамент турбин\3_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511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"/>
          <p:cNvSpPr>
            <a:spLocks noGrp="1"/>
          </p:cNvSpPr>
          <p:nvPr>
            <p:ph type="body" sz="quarter" idx="10"/>
          </p:nvPr>
        </p:nvSpPr>
        <p:spPr>
          <a:xfrm>
            <a:off x="90116" y="432016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фундаментов нового главного корпуса</a:t>
            </a:r>
          </a:p>
        </p:txBody>
      </p:sp>
    </p:spTree>
    <p:extLst>
      <p:ext uri="{BB962C8B-B14F-4D97-AF65-F5344CB8AC3E}">
        <p14:creationId xmlns:p14="http://schemas.microsoft.com/office/powerpoint/2010/main" val="6573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F:\Archive\Оформление\Пуск 5-й турбины\презентация\4_фундамент турбин\3_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5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"/>
          <p:cNvSpPr>
            <a:spLocks noGrp="1"/>
          </p:cNvSpPr>
          <p:nvPr>
            <p:ph type="body" sz="quarter" idx="10"/>
          </p:nvPr>
        </p:nvSpPr>
        <p:spPr>
          <a:xfrm>
            <a:off x="90116" y="432016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фундаментов нового главного корпуса</a:t>
            </a:r>
          </a:p>
        </p:txBody>
      </p:sp>
    </p:spTree>
    <p:extLst>
      <p:ext uri="{BB962C8B-B14F-4D97-AF65-F5344CB8AC3E}">
        <p14:creationId xmlns:p14="http://schemas.microsoft.com/office/powerpoint/2010/main" val="376243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:\Archive\Оформление\Пуск 5-й турбины\презентация\4_фундамент турбин\3_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"/>
          <p:cNvSpPr>
            <a:spLocks noGrp="1"/>
          </p:cNvSpPr>
          <p:nvPr>
            <p:ph type="body" sz="quarter" idx="10"/>
          </p:nvPr>
        </p:nvSpPr>
        <p:spPr>
          <a:xfrm>
            <a:off x="90116" y="432016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фундаментов нового главного корпуса</a:t>
            </a:r>
          </a:p>
        </p:txBody>
      </p:sp>
    </p:spTree>
    <p:extLst>
      <p:ext uri="{BB962C8B-B14F-4D97-AF65-F5344CB8AC3E}">
        <p14:creationId xmlns:p14="http://schemas.microsoft.com/office/powerpoint/2010/main" val="340343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576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первых колонн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нового главного корпуса</a:t>
            </a:r>
          </a:p>
        </p:txBody>
      </p:sp>
      <p:pic>
        <p:nvPicPr>
          <p:cNvPr id="25602" name="Picture 2" descr="F:\Archive\Оформление\Пуск 5-й турбины\презентация\4_фундамент турбин\3_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5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фундаментов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турбоагрегата №5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 descr="F:\Archive\Оформление\Пуск 5-й турбины\презентация\4_фундамент турбин\3_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5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фундаментов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турбоагрегатов №4, 5</a:t>
            </a: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5" name="Picture 3" descr="F:\Archive\Оформление\Пуск 5-й турбины\презентация\4_фундамент турбин\3_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56" y="794847"/>
            <a:ext cx="10693399" cy="676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61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фундаментов нового главного корпуса</a:t>
            </a:r>
          </a:p>
        </p:txBody>
      </p:sp>
      <p:pic>
        <p:nvPicPr>
          <p:cNvPr id="32770" name="Picture 2" descr="F:\Archive\Оформление\Пуск 5-й турбины\презентация\4_фундамент турбин\3_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5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684319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Последние приготовления фундаментов под монтаж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турбоагегатов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794" name="Picture 2" descr="F:\Archive\Оформление\Пуск 5-й турбины\презентация\4_фундамент турбин\3_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1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468263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стеновых ограждений главного корпуса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567" name="Picture 7" descr="F:\Archive\Оформление\Пуск 5-й турбины\презентация\7_цех\7_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41425"/>
            <a:ext cx="10693400" cy="65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52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Тепловой контур закрыт</a:t>
            </a:r>
          </a:p>
        </p:txBody>
      </p:sp>
      <p:pic>
        <p:nvPicPr>
          <p:cNvPr id="67586" name="Picture 2" descr="F:\Archive\Оформление\Пуск 5-й турбины\презентация\7_цех\7_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92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Каркас главного корпуса, одновременно «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Спецмонтаж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отливает первую дымовую трубу.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7" name="Picture 3" descr="C:\Users\uruhpaev\Desktop\wx1080[3] - копия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72320"/>
            <a:ext cx="10693400" cy="658894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F:\Archive\Оформление\Пуск 5-й турбины\презентация\8_ТГ5\8_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399" cy="68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24247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Подготовка конденсатора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турбины                              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установке.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3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Конденсатор установлен</a:t>
            </a: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70658" name="Picture 2" descr="F:\Archive\Оформление\Пуск 5-й турбины\презентация\8_ТГ5\8_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399" cy="65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38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Статор генератора на своём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месте</a:t>
            </a:r>
            <a:r>
              <a:rPr lang="ru-RU" sz="2400" dirty="0" smtClean="0"/>
              <a:t>.</a:t>
            </a:r>
            <a:endParaRPr lang="ru-RU" sz="2400" dirty="0"/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68610" name="Picture 2" descr="F:\Archive\Оформление\Пуск 5-й турбины\презентация\8_ТГ5\8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399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1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252239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Подогреватели высокого давления (ПВД) установлены</a:t>
            </a: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73730" name="Picture 2" descr="F:\Archive\Оформление\Пуск 5-й турбины\презентация\8_ТГ5\8_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311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7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деаэраторов.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74754" name="Picture 2" descr="F:\Archive\Оформление\Пуск 5-й турбины\презентация\8_ТГ5\8_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72319"/>
            <a:ext cx="10693400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0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Монтаж турбины.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75778" name="Picture 2" descr="F:\Archive\Оформление\Пуск 5-й турбины\презентация\8_ТГ5\8_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311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11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ротора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ЦНД.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76802" name="Picture 2" descr="F:\Archive\Оформление\Пуск 5-й турбины\презентация\8_ТГ5\8_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24247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Ротор ЦНД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установлен, монтаж  продолжается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826" name="Picture 2" descr="F:\Archive\Оформление\Пуск 5-й турбины\презентация\8_ТГ5\8_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диафрагм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ЦВД.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8850" name="Picture 2" descr="F:\Archive\Оформление\Пуск 5-й турбины\презентация\8_ТГ5\8_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5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96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Продолжается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ротора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ЦВД.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79875" name="Picture 3" descr="F:\Archive\Оформление\Пуск 5-й турбины\презентация\8_ТГ5\8_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0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ведутся по всему фронту. Взятые обязательства сдать первую очередь  объекта  к  годовщине Октября  1958 г. – не шутка.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400" cy="6768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F:\Archive\Оформление\Пуск 5-й турбины\презентация\8_ТГ5\8_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2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ЦВД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закрыт</a:t>
            </a:r>
            <a:r>
              <a:rPr lang="ru-RU" sz="2400" dirty="0" smtClean="0"/>
              <a:t>.</a:t>
            </a:r>
            <a:endParaRPr lang="ru-RU" sz="2400" dirty="0"/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Тепловая изоляция.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994" name="Picture 2" descr="F:\Archive\Оформление\Пуск 5-й турбины\презентация\8_ТГ5\8_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94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Шумозащитный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кожух турбины.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86018" name="Picture 2" descr="F:\Archive\Оформление\Пуск 5-й турбины\презентация\8_ТГ5\8_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51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турбоагрегата 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Турбоагрегат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работе.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69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64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34132" y="324247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совмещенной эстакады</a:t>
            </a:r>
          </a:p>
        </p:txBody>
      </p:sp>
      <p:pic>
        <p:nvPicPr>
          <p:cNvPr id="2051" name="Picture 3" descr="F:\Archive\Оформление\Пуск 5-й турбины\презентация\9_свет двор+эстакада\9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" y="871990"/>
            <a:ext cx="10693400" cy="66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2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Archive\Оформление\Пуск 5-й турбины\презентация\9_свет двор+эстакада\9_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24247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совмещенной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эстакады. Нанесение теплоизоляции трубопроводов.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07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Archive\Оформление\Пуск 5-й турбины\презентация\9_свет двор+эстакада\9_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" y="1044327"/>
            <a:ext cx="10669071" cy="651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Совмещенная эстакада кабельных линий и выноса трубопроводов тепловой сети готова.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39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Замена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автотрансформатора №5. Доставлен с завода. </a:t>
            </a: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7170" name="Picture 2" descr="F:\Archive\Оформление\Пуск 5-й турбины\презентация\10_ОРУ_АТ\10_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79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Замена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автотрансформатора №5. Готов к замене.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5" name="Picture 3" descr="F:\Archive\Оформление\Пуск 5-й турбины\презентация\10_ОРУ_АТ\10_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659"/>
            <a:ext cx="10693400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6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Замена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автотрансформатора №5, Установлен в ячейку.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 descr="F:\Archive\Оформление\Пуск 5-й турбины\презентация\10_ОРУ_АТ\10_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8"/>
            <a:ext cx="10693400" cy="661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4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Топливоподача с котельным отделением главная составляющая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19"/>
            <a:ext cx="10693399" cy="6588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Ячейка  автотрансформатора.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Замена разъединителей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F:\Archive\Оформление\Пуск 5-й турбины\презентация\10_ОРУ_АТ\10_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58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58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Ячейка автотрансформатора. Замена выключателя.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1" name="Picture 3" descr="F:\Archive\Оформление\Пуск 5-й турбины\презентация\10_ОРУ_АТ\10_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4" y="972319"/>
            <a:ext cx="10693400" cy="676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:\Archive\Оформление\Пуск 5-й турбины\презентация\10_ОРУ_АТ\10_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Ячейка автотрансформатора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замененным оборудованием готова к работе</a:t>
            </a: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6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24247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Ячейка автотрансформатора. </a:t>
            </a:r>
          </a:p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Котлован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маслоприёмный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резервуар</a:t>
            </a:r>
            <a:r>
              <a:rPr lang="ru-RU" sz="2400" dirty="0" smtClean="0"/>
              <a:t>.</a:t>
            </a:r>
            <a:endParaRPr lang="ru-RU" sz="2400" dirty="0"/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14338" name="Picture 2" descr="F:\Archive\Оформление\Пуск 5-й турбины\презентация\10_ОРУ_АТ\10_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399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4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252239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Замена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автотрансформатора.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Монтаж фильтров очистки замасленных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стоков.</a:t>
            </a:r>
            <a:endParaRPr lang="ru-RU" sz="2400" dirty="0"/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15363" name="Picture 3" descr="F:\Archive\Оформление\Пуск 5-й турбины\презентация\10_ОРУ_АТ\10_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4519"/>
            <a:ext cx="10693400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4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пожарной насосной станции</a:t>
            </a:r>
          </a:p>
        </p:txBody>
      </p:sp>
      <p:pic>
        <p:nvPicPr>
          <p:cNvPr id="16386" name="Picture 2" descr="F:\Archive\Оформление\Пуск 5-й турбины\презентация\11_ПожНС\11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6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1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пожарной насосной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станции.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Котлован под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баки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пожарной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воды.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17410" name="Picture 2" descr="F:\Archive\Оформление\Пуск 5-й турбины\презентация\11_ПожНС\11_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пожарной насосной станции</a:t>
            </a:r>
          </a:p>
        </p:txBody>
      </p:sp>
      <p:pic>
        <p:nvPicPr>
          <p:cNvPr id="18434" name="Picture 2" descr="F:\Archive\Оформление\Пуск 5-й турбины\презентация\11_ПожНС\11_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319"/>
            <a:ext cx="10693400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1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96000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ПНС готово к установке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pic>
        <p:nvPicPr>
          <p:cNvPr id="19458" name="Picture 2" descr="F:\Archive\Оформление\Пуск 5-й турбины\презентация\11_ПожНС\11_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26"/>
            <a:ext cx="10693400" cy="681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306140" y="323992"/>
            <a:ext cx="9793088" cy="360295"/>
          </a:xfrm>
        </p:spPr>
        <p:txBody>
          <a:bodyPr lIns="0" tIns="0" rIns="0" bIns="0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пожарной насосной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станции.</a:t>
            </a:r>
          </a:p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Армокаркас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баков пожарной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воды.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i="1" dirty="0">
              <a:latin typeface="Calibri" panose="020F0502020204030204" pitchFamily="34" charset="0"/>
            </a:endParaRPr>
          </a:p>
        </p:txBody>
      </p:sp>
      <p:pic>
        <p:nvPicPr>
          <p:cNvPr id="20483" name="Picture 3" descr="F:\Archive\Оформление\Пуск 5-й турбины\презентация\11_ПожНС\11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6527"/>
            <a:ext cx="10693400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5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ГК">
      <a:dk1>
        <a:sysClr val="windowText" lastClr="000000"/>
      </a:dk1>
      <a:lt1>
        <a:sysClr val="window" lastClr="FFFFFF"/>
      </a:lt1>
      <a:dk2>
        <a:srgbClr val="2553A4"/>
      </a:dk2>
      <a:lt2>
        <a:srgbClr val="EEECE1"/>
      </a:lt2>
      <a:accent1>
        <a:srgbClr val="5A5B5E"/>
      </a:accent1>
      <a:accent2>
        <a:srgbClr val="C7C9CB"/>
      </a:accent2>
      <a:accent3>
        <a:srgbClr val="F8EA18"/>
      </a:accent3>
      <a:accent4>
        <a:srgbClr val="FF0000"/>
      </a:accent4>
      <a:accent5>
        <a:srgbClr val="F8A80E"/>
      </a:accent5>
      <a:accent6>
        <a:srgbClr val="20215F"/>
      </a:accent6>
      <a:hlink>
        <a:srgbClr val="0000FF"/>
      </a:hlink>
      <a:folHlink>
        <a:srgbClr val="FF0000"/>
      </a:folHlink>
    </a:clrScheme>
    <a:fontScheme name="СГК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2962</TotalTime>
  <Words>1080</Words>
  <Application>Microsoft Office PowerPoint</Application>
  <PresentationFormat>Произвольный</PresentationFormat>
  <Paragraphs>193</Paragraphs>
  <Slides>151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151</vt:i4>
      </vt:variant>
    </vt:vector>
  </HeadingPairs>
  <TitlesOfParts>
    <vt:vector size="155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DNA Project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DNA7 X86</dc:creator>
  <cp:lastModifiedBy>Качаев Дмитрий Николаевич</cp:lastModifiedBy>
  <cp:revision>404</cp:revision>
  <dcterms:created xsi:type="dcterms:W3CDTF">2013-02-07T07:37:18Z</dcterms:created>
  <dcterms:modified xsi:type="dcterms:W3CDTF">2018-11-09T02:32:45Z</dcterms:modified>
</cp:coreProperties>
</file>